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Lst>
  <p:sldSz cx="9144000" cy="6858000" type="screen4x3"/>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presProps" Target="presProps.xml"/>
  <Relationship Id="rId10" Type="http://schemas.openxmlformats.org/officeDocument/2006/relationships/viewProps" Target="viewProps.xml"/>
  <Relationship Id="rId1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54439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ssentials of Excel Navigation and Data Entry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derstanding the Excel Interface]]></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lide introduces the core components of the Excel workspace, highlighting the ribbon, formula bar, worksheet tabs, and status bar. Familiarity with these elements is crucial for smooth navigation and efficient data handling.]]></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Explore the ribbon to access commands grouped by tabs.
• Use the formula bar to view and edit cell contents.
• Navigate between worksheets using sheet tabs at the bottom.
• Monitor workbook status and shortcuts via the status bar.
• Customize the Quick Access Toolbar for frequently used action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xcel’s interface is designed for intuitive use. The ribbon organizes tools logically, while the formula bar allows direct cell content editing. Sheet tabs help switch contexts, and the status bar provides real-time feedback. Customizing toolbars enhances accessibility, improving overall efficiency.]]></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Mastering the Excel interface is the foundation for efficient spreadsheet work. Recognizing key areas such as the ribbon and formula bar enables users to quickly find tools and understand data input locations. Navigating between sheets and leveraging customizable toolbars further streamlines workflow, setting the stage for effective data entry and manageme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ssentials of Excel Navigation and Data Entry - Part 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ffective Data Management Strategies - Part 1]]></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Organizing and Analyzing Data Efficiently]]></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Mastering intermediate Excel skills helps transform raw data into meaningful insights. This involves structuring data into clear tables, applying sorting and filtering to focus on relevant information, and using formulas that automate calculations and analysis.]]></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Create well-structured tables with headers and consistent formatting.
• Use sorting to arrange data alphabetically, numerically, or chronologically.
• Apply filters to display only data that meets specific criteria.
• Leverage essential formulas like SUM, AVERAGE, and COUNT for quick calculations.
• Combine functions to extract deeper insights and automate repetitive task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Effective data management in Excel relies on creating organized tables, using sorting and filtering tools to refine views, and applying core formulas. These techniques reduce manual effort and improve clarity, making data analysis more straightforward and efficient.]]></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This segment deepens your ability to manage data by introducing intermediate Excel techniques. You will learn how to organize data into tables, quickly sort and filter information to highlight key points, and utilize formulas that simplify calculations. These skills streamline workflow and enhance data-driven decision making by turning complex datasets into accessible, actionable informat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857250"/>
          <a:chOff x="190500" y="381000"/>
          <a:chExt cx="8953500" cy="85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Effective Data Management Strategies - Part 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Leveraging Advanced Tools for Insightful Analysis]]></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Unlocking Excel’s Analytical Power]]></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egment introduces advanced Excel features designed to deepen data insights and streamline analysis. By mastering pivot tables, conditional formatting, and complex formulas, users can transform raw data into meaningful information and automate repetitive tasks to boost productivity.]]></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Create dynamic pivot tables to summarize and explore large datasets efficiently.
• Apply conditional formatting to highlight trends, outliers, and key metrics visually.
• Utilize advanced functions like INDEX-MATCH, array formulas, and nested IFs for complex calculations.
• Automate data manipulation and reporting workflows to save time and reduce errors.
• Combine multiple tools to build interactive dashboards for enhanced decision-making.]]></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Mastering advanced Excel features enhances both the depth and speed of data analysis. Pivot tables simplify data summarization, conditional formatting draws attention to important data points, and complex formulas automate intricate calculations, collectively elevating overall efficiency.]]></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Advanced Excel tools empower users to analyze data more effectively by summarizing information, emphasizing critical insights, and automating repetitive processes. Leveraging pivot tables, conditional formatting, and sophisticated functions allows for comprehensive exploration and presentation of data. These capabilities not only improve accuracy but also enable more informed, data-driven decisions in less ti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381000"/>
          <a:ext cx="8953500" cy="4667250"/>
          <a:chOff x="190500" y="381000"/>
          <a:chExt cx="8953500" cy="4667250"/>
        </a:xfrm>
      </p:grpSpPr>
      <p:sp>
        <p:nvSpPr>
          <p:cNvPr id="1" name=""/>
          <p:cNvSpPr txBox="1"/>
          <p:nvPr/>
        </p:nvSpPr>
        <p:spPr>
          <a:xfrm>
            <a:off x="190500" y="381000"/>
            <a:ext cx="8763000" cy="476250"/>
          </a:xfrm>
          <a:prstGeom prst="rect">
            <a:avLst/>
          </a:prstGeom>
          <a:noFill/>
        </p:spPr>
        <p:txBody>
          <a:bodyPr rtlCol="0" bIns="45720" lIns="91440" rIns="91440" tIns="45720">
            <a:spAutoFit/>
          </a:bodyPr>
          <a:lstStyle/>
          <a:p>
            <a:pPr algn="l" fontAlgn="base" marL="0" marR="0" indent="0" lvl="0">
              <a:lnSpc>
                <a:spcPct val="100%"/>
              </a:lnSpc>
            </a:pPr>
            <a:r>
              <a:rPr lang="en-US" b="1" sz="2000" spc="0" u="none">
                <a:solidFill>
                  <a:srgbClr val="e8600a">
                    <a:alpha val="90.98%"/>
                  </a:srgbClr>
                </a:solidFill>
                <a:latin typeface="Calibri"/>
              </a:rPr>
              <a:t><![CDATA[Implementing Best Practices for Ongoing Optimization]]></a:t>
            </a:r>
          </a:p>
        </p:txBody>
      </p:sp>
      <p:sp>
        <p:nvSpPr>
          <p:cNvPr id="2" name=""/>
          <p:cNvSpPr txBox="1"/>
          <p:nvPr/>
        </p:nvSpPr>
        <p:spPr>
          <a:xfrm>
            <a:off x="381000" y="1143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b="1" sz="1600" spc="0" u="none">
                <a:solidFill>
                  <a:srgbClr val="d99111">
                    <a:alpha val="85.10%"/>
                  </a:srgbClr>
                </a:solidFill>
                <a:latin typeface="Calibri"/>
              </a:rPr>
              <a:t><![CDATA[Key Strategies for Sustained Excel Efficiency]]></a:t>
            </a:r>
          </a:p>
        </p:txBody>
      </p:sp>
      <p:sp>
        <p:nvSpPr>
          <p:cNvPr id="3" name=""/>
          <p:cNvSpPr txBox="1"/>
          <p:nvPr/>
        </p:nvSpPr>
        <p:spPr>
          <a:xfrm>
            <a:off x="381000" y="176212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400" spc="0" u="none">
                <a:solidFill>
                  <a:srgbClr val="d99111">
                    <a:alpha val="85.10%"/>
                  </a:srgbClr>
                </a:solidFill>
                <a:latin typeface="Calibri"/>
              </a:rPr>
              <a:t><![CDATA[This segment emphasizes maintaining and improving Excel workflows through collaboration, data accuracy, and organization. Adopting consistent best practices ensures that spreadsheets remain reliable, scalable, and easy to navigate over time.]]></a:t>
            </a:r>
          </a:p>
        </p:txBody>
      </p:sp>
      <p:sp>
        <p:nvSpPr>
          <p:cNvPr id="4" name=""/>
          <p:cNvSpPr txBox="1"/>
          <p:nvPr/>
        </p:nvSpPr>
        <p:spPr>
          <a:xfrm>
            <a:off x="381000" y="2381250"/>
            <a:ext cx="8191500" cy="10477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 Establish clear naming conventions for files, sheets, and ranges to improve clarity.
• Utilize version control and shared workbooks to support team collaboration.
• Implement data validation rules to maintain accuracy and prevent errors.
• Regularly audit and clean up spreadsheets to remove redundancies and outdated data.
• Document formulas, macros, and processes to aid understanding and future updates.]]></a:t>
            </a:r>
          </a:p>
        </p:txBody>
      </p:sp>
      <p:sp>
        <p:nvSpPr>
          <p:cNvPr id="5" name=""/>
          <p:cNvSpPr txBox="1"/>
          <p:nvPr/>
        </p:nvSpPr>
        <p:spPr>
          <a:xfrm>
            <a:off x="381000" y="3571875"/>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Ongoing optimization combines disciplined organization, collaborative practices, and data controls. These elements collectively enhance spreadsheet longevity and usability, reducing rework and supporting consistent performance across users and projects.]]></a:t>
            </a:r>
          </a:p>
        </p:txBody>
      </p:sp>
      <p:sp>
        <p:nvSpPr>
          <p:cNvPr id="6" name=""/>
          <p:cNvSpPr txBox="1"/>
          <p:nvPr/>
        </p:nvSpPr>
        <p:spPr>
          <a:xfrm>
            <a:off x="381000" y="4191000"/>
            <a:ext cx="8191500" cy="476250"/>
          </a:xfrm>
          <a:prstGeom prst="rect">
            <a:avLst/>
          </a:prstGeom>
          <a:noFill/>
        </p:spPr>
        <p:txBody>
          <a:bodyPr rtlCol="0" bIns="45720" lIns="91440" rIns="91440" tIns="45720">
            <a:spAutoFit/>
          </a:bodyPr>
          <a:lstStyle/>
          <a:p>
            <a:pPr algn="l" fontAlgn="base" marL="0" marR="0" indent="0" lvl="0">
              <a:lnSpc>
                <a:spcPct val="100%"/>
              </a:lnSpc>
            </a:pPr>
            <a:r>
              <a:rPr lang="en-US" sz="1200" spc="0" u="none">
                <a:solidFill>
                  <a:srgbClr val="d99111">
                    <a:alpha val="85.10%"/>
                  </a:srgbClr>
                </a:solidFill>
                <a:latin typeface="Calibri"/>
              </a:rPr>
              <a:t><![CDATA[Sustaining Excel productivity requires deliberate habits that promote clarity, accuracy, and teamwork. By standardizing naming, enabling collaboration tools, and enforcing data validation, users minimize errors and confusion. Routine maintenance and thorough documentation further secure the integrity and usability of spreadsheets, ensuring they continue to meet evolving business needs efficiently.]]></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2026-08-11T05:55:12Z</dcterms:created>
  <dcterms:modified xsi:type="dcterms:W3CDTF">2026-08-11T05:55:12Z</dcterms:modified>
  <dc:title>Untitled Presentation</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